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1" r:id="rId13"/>
    <p:sldId id="261" r:id="rId14"/>
    <p:sldId id="272" r:id="rId15"/>
    <p:sldId id="273" r:id="rId16"/>
    <p:sldId id="274" r:id="rId17"/>
    <p:sldId id="275" r:id="rId18"/>
    <p:sldId id="276" r:id="rId19"/>
    <p:sldId id="277" r:id="rId20"/>
    <p:sldId id="278" r:id="rId21"/>
    <p:sldId id="279" r:id="rId22"/>
    <p:sldId id="262" r:id="rId23"/>
    <p:sldId id="280" r:id="rId24"/>
    <p:sldId id="281" r:id="rId25"/>
    <p:sldId id="282" r:id="rId26"/>
    <p:sldId id="283" r:id="rId27"/>
    <p:sldId id="284" r:id="rId28"/>
    <p:sldId id="285" r:id="rId29"/>
    <p:sldId id="286" r:id="rId30"/>
    <p:sldId id="287" r:id="rId31"/>
    <p:sldId id="288" r:id="rId32"/>
    <p:sldId id="289" r:id="rId33"/>
    <p:sldId id="290" r:id="rId34"/>
    <p:sldId id="291" r:id="rId35"/>
    <p:sldId id="292" r:id="rId36"/>
    <p:sldId id="293" r:id="rId37"/>
    <p:sldId id="294" r:id="rId38"/>
    <p:sldId id="296" r:id="rId39"/>
    <p:sldId id="295" r:id="rId40"/>
    <p:sldId id="297" r:id="rId4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4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2CDB3B-1E04-445C-8729-6658BD6FC98D}" type="datetimeFigureOut">
              <a:rPr lang="ru-RU" smtClean="0"/>
              <a:pPr/>
              <a:t>23.08.2016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email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2CDB3B-1E04-445C-8729-6658BD6FC98D}" type="datetimeFigureOut">
              <a:rPr lang="ru-RU" smtClean="0"/>
              <a:pPr/>
              <a:t>23.08.2016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BDACB-0CA5-47A5-A752-F9058106F6E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13.xml"/><Relationship Id="rId2" Type="http://schemas.openxmlformats.org/officeDocument/2006/relationships/slide" Target="slide4.xml"/><Relationship Id="rId1" Type="http://schemas.openxmlformats.org/officeDocument/2006/relationships/slideLayout" Target="../slideLayouts/slideLayout7.xml"/><Relationship Id="rId5" Type="http://schemas.openxmlformats.org/officeDocument/2006/relationships/slide" Target="slide34.xml"/><Relationship Id="rId4" Type="http://schemas.openxmlformats.org/officeDocument/2006/relationships/slide" Target="slide2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slide" Target="slide3.xml"/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hyperlink" Target="http://english-study-cafe.ru/images/notebook4.jpg" TargetMode="External"/><Relationship Id="rId7" Type="http://schemas.openxmlformats.org/officeDocument/2006/relationships/hyperlink" Target="http://img1.liveinternet.ru/images/attach/c/3/75/543/75543209_large_97a88d260b65.png" TargetMode="External"/><Relationship Id="rId2" Type="http://schemas.openxmlformats.org/officeDocument/2006/relationships/hyperlink" Target="http://didaktor.ru/kak-vypolnit-priyom-sorbonka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etc.usf.edu/presentations/backgrounds/abstract/abstract_31/33086s.jpg" TargetMode="External"/><Relationship Id="rId5" Type="http://schemas.openxmlformats.org/officeDocument/2006/relationships/hyperlink" Target="http://askpoint.org/wp-content/uploads/2011/07/bochonok-s-medom.jpg" TargetMode="External"/><Relationship Id="rId4" Type="http://schemas.openxmlformats.org/officeDocument/2006/relationships/hyperlink" Target="http://img-fotki.yandex.ru/get/9496/16969765.1a2/0_7eaa1_cf4e7db7_M.png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42976" y="1285860"/>
            <a:ext cx="7500990" cy="33701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ru-RU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Интерактивная игра</a:t>
            </a:r>
          </a:p>
          <a:p>
            <a:pPr algn="ctr"/>
            <a:r>
              <a:rPr lang="ru-RU" sz="6600" b="1" i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gradFill flip="none" rotWithShape="1">
                  <a:gsLst>
                    <a:gs pos="0">
                      <a:srgbClr val="C00000">
                        <a:shade val="30000"/>
                        <a:satMod val="115000"/>
                      </a:srgbClr>
                    </a:gs>
                    <a:gs pos="50000">
                      <a:srgbClr val="C00000">
                        <a:shade val="67500"/>
                        <a:satMod val="115000"/>
                      </a:srgbClr>
                    </a:gs>
                    <a:gs pos="100000">
                      <a:srgbClr val="C00000">
                        <a:shade val="100000"/>
                        <a:satMod val="115000"/>
                      </a:srgbClr>
                    </a:gs>
                  </a:gsLst>
                  <a:lin ang="54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«Самое великое чудо на свете»</a:t>
            </a:r>
          </a:p>
          <a:p>
            <a:pPr algn="ctr">
              <a:lnSpc>
                <a:spcPct val="150000"/>
              </a:lnSpc>
            </a:pPr>
            <a:r>
              <a:rPr lang="ru-RU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Литературное чтение, 2 класс</a:t>
            </a:r>
          </a:p>
          <a:p>
            <a:pPr algn="ctr">
              <a:lnSpc>
                <a:spcPct val="150000"/>
              </a:lnSpc>
            </a:pPr>
            <a:r>
              <a:rPr lang="ru-RU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УМК «Школа России»</a:t>
            </a:r>
            <a:endParaRPr lang="ru-RU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785918" y="5572140"/>
            <a:ext cx="5643603" cy="523220"/>
          </a:xfrm>
          <a:prstGeom prst="rect">
            <a:avLst/>
          </a:prstGeom>
          <a:noFill/>
          <a:ln>
            <a:noFill/>
          </a:ln>
          <a:effectLst>
            <a:glow rad="101600">
              <a:schemeClr val="accent1">
                <a:satMod val="175000"/>
                <a:alpha val="40000"/>
              </a:schemeClr>
            </a:glow>
          </a:effectLst>
        </p:spPr>
        <p:txBody>
          <a:bodyPr wrap="square" rtlCol="0">
            <a:spAutoFit/>
          </a:bodyPr>
          <a:lstStyle/>
          <a:p>
            <a:pPr algn="ctr"/>
            <a:r>
              <a:rPr lang="ru-RU" sz="14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Автор: Фокина Лидия Петровна, </a:t>
            </a:r>
          </a:p>
          <a:p>
            <a:pPr algn="ctr"/>
            <a:r>
              <a:rPr lang="ru-RU" sz="14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учитель начальных классов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2571736" y="571480"/>
            <a:ext cx="4572000" cy="52322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ru-RU" sz="14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МКОУ «СОШ ст. Евсино» </a:t>
            </a:r>
          </a:p>
          <a:p>
            <a:pPr algn="ctr"/>
            <a:r>
              <a:rPr lang="ru-RU" sz="1400" dirty="0" err="1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Искитимского</a:t>
            </a:r>
            <a:r>
              <a:rPr lang="ru-RU" sz="14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района Новосибирской области</a:t>
            </a: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Дневник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В школьной сумке я лежу,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Как ты учишься, скажу.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Лентяй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Скажи: кто дела так боится,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Как палки – пёс,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Как камня – птица?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1928802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1643050"/>
            <a:ext cx="5715040" cy="278608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Писать на бумаге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1643050"/>
            <a:ext cx="5715040" cy="278608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Семя плоско,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Поле гладко;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Кто умеет,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Тот и сеет.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Семя не всходит,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А плод приносит.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1643050"/>
            <a:ext cx="5715040" cy="278608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rId2" action="ppaction://hlinksldjump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Меню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Букварь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Самая первая книга ученика.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У Кощея Бессмертного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У кого смерть на конце иглы?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Дед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Кто первый тянул репку?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1928802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Бабушка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Кто любил Красную Шапочку, кроме мамы?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В слове-отгадке 3 слога.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Комарик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Кто жених Мухи-цокотухи?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Москва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Столица нашей Родины.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1928802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Ступа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Аппарат, на котором Баба-яга совершает полёт.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428860" y="714356"/>
            <a:ext cx="6072230" cy="61555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ru-RU" sz="3200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Инструкция</a:t>
            </a:r>
          </a:p>
          <a:p>
            <a:pPr algn="ctr">
              <a:defRPr/>
            </a:pPr>
            <a:endParaRPr lang="ru-RU" sz="1000" b="1" dirty="0" smtClean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algn="just">
              <a:defRPr/>
            </a:pPr>
            <a:r>
              <a:rPr lang="ru-RU" sz="24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В игре участвует три команды. Команды выбирают конкурс и по очереди отвечают на вопросы. Проверить себя можно, нажав на карточку с вопросом. Если ответ верный, то команда получает 1 балл. Кто наберёт наибольшее количество баллов, тот будет победителем. </a:t>
            </a:r>
          </a:p>
          <a:p>
            <a:pPr algn="just">
              <a:defRPr/>
            </a:pPr>
            <a:endParaRPr lang="ru-RU" sz="800" dirty="0" smtClean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defRPr/>
            </a:pPr>
            <a:r>
              <a:rPr lang="ru-RU" sz="24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Перейти к следующему вопросу  можно при помощи </a:t>
            </a:r>
          </a:p>
          <a:p>
            <a:pPr algn="just">
              <a:defRPr/>
            </a:pPr>
            <a:endParaRPr lang="ru-RU" sz="800" dirty="0" smtClean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defRPr/>
            </a:pPr>
            <a:r>
              <a:rPr lang="ru-RU" sz="24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Завершить игру можно при помощи кнопки</a:t>
            </a:r>
          </a:p>
          <a:p>
            <a:pPr algn="just">
              <a:defRPr/>
            </a:pPr>
            <a:endParaRPr lang="ru-RU" sz="2400" dirty="0" smtClean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defRPr/>
            </a:pPr>
            <a:endParaRPr lang="ru-RU" sz="2400" dirty="0" smtClean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defRPr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defRPr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трелка вправо 2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Управляющая кнопка: сведения 3">
            <a:hlinkClick r:id="" action="ppaction://hlinkshowjump?jump=lastslide" highlightClick="1"/>
          </p:cNvPr>
          <p:cNvSpPr/>
          <p:nvPr/>
        </p:nvSpPr>
        <p:spPr>
          <a:xfrm>
            <a:off x="1285852" y="642918"/>
            <a:ext cx="500066" cy="571504"/>
          </a:xfrm>
          <a:prstGeom prst="actionButtonInformation">
            <a:avLst/>
          </a:prstGeom>
          <a:solidFill>
            <a:srgbClr val="C0000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Стрелка вправо 4"/>
          <p:cNvSpPr/>
          <p:nvPr/>
        </p:nvSpPr>
        <p:spPr>
          <a:xfrm>
            <a:off x="3643306" y="4429132"/>
            <a:ext cx="857256" cy="428628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/>
          <p:cNvSpPr/>
          <p:nvPr/>
        </p:nvSpPr>
        <p:spPr>
          <a:xfrm>
            <a:off x="3000364" y="5357826"/>
            <a:ext cx="857256" cy="428628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imes New Roman" pitchFamily="18" charset="0"/>
                <a:cs typeface="Times New Roman" pitchFamily="18" charset="0"/>
              </a:rPr>
              <a:t>Выход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err="1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Дуремар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Продавец лечебных пиявок.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err="1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Чебурашка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Верный друг Гены.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rId2" action="ppaction://hlinksldjump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Меню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Избушка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Жилище Бабы-яги.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9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Самобранка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Сказочная скатерть.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На конце иглы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Где хранится смерть страшного долгожителя, героя русских народных сказок?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Лягушка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Кто из обитателей болота стал женой царевича?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Карло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Папа Буратино.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Коса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Девичья краса – длинная …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Иванушка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Имя мальчика, который стал козлёночком.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err="1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Алёнушка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Сестрица Иванушки.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hlinkClick r:id="rId2" action="ppaction://hlinksldjump"/>
          </p:cNvPr>
          <p:cNvSpPr/>
          <p:nvPr/>
        </p:nvSpPr>
        <p:spPr>
          <a:xfrm>
            <a:off x="3071802" y="1071546"/>
            <a:ext cx="5143536" cy="78581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>
            <a:hlinkClick r:id="rId3" action="ppaction://hlinksldjump"/>
          </p:cNvPr>
          <p:cNvSpPr/>
          <p:nvPr/>
        </p:nvSpPr>
        <p:spPr>
          <a:xfrm>
            <a:off x="3071802" y="2214554"/>
            <a:ext cx="5143536" cy="78581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«Счастливый случай»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>
            <a:hlinkClick r:id="rId4" action="ppaction://hlinksldjump"/>
          </p:cNvPr>
          <p:cNvSpPr/>
          <p:nvPr/>
        </p:nvSpPr>
        <p:spPr>
          <a:xfrm>
            <a:off x="3071802" y="3357562"/>
            <a:ext cx="5143536" cy="78581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>
            <a:hlinkClick r:id="rId5" action="ppaction://hlinksldjump"/>
          </p:cNvPr>
          <p:cNvSpPr/>
          <p:nvPr/>
        </p:nvSpPr>
        <p:spPr>
          <a:xfrm>
            <a:off x="3071802" y="4572008"/>
            <a:ext cx="5143536" cy="78581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«Ситуация»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endshow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Выход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285984" y="1071546"/>
            <a:ext cx="648511" cy="4055725"/>
          </a:xfrm>
          <a:prstGeom prst="rect">
            <a:avLst/>
          </a:prstGeom>
          <a:noFill/>
        </p:spPr>
        <p:txBody>
          <a:bodyPr vert="wordArtVert" wrap="square" rtlCol="0">
            <a:spAutoFit/>
          </a:bodyPr>
          <a:lstStyle/>
          <a:p>
            <a:pPr algn="ctr"/>
            <a:r>
              <a:rPr lang="ru-RU" sz="2800" b="1" dirty="0" smtClean="0">
                <a:ln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КОНКУРСЫ</a:t>
            </a:r>
            <a:endParaRPr lang="ru-RU" sz="2800" b="1" dirty="0">
              <a:ln>
                <a:solidFill>
                  <a:schemeClr val="accent1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3071802" y="4572008"/>
            <a:ext cx="5143536" cy="78581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3600" b="1" strike="sngStrike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" name="Скругленный прямоугольник 17">
            <a:hlinkClick r:id="rId2" action="ppaction://hlinksldjump"/>
          </p:cNvPr>
          <p:cNvSpPr/>
          <p:nvPr/>
        </p:nvSpPr>
        <p:spPr>
          <a:xfrm>
            <a:off x="3071802" y="1071546"/>
            <a:ext cx="5143536" cy="78581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3600" b="1" strike="sngStrike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9" name="Скругленный прямоугольник 18">
            <a:hlinkClick r:id="rId2" action="ppaction://hlinksldjump"/>
          </p:cNvPr>
          <p:cNvSpPr/>
          <p:nvPr/>
        </p:nvSpPr>
        <p:spPr>
          <a:xfrm>
            <a:off x="3071802" y="2214554"/>
            <a:ext cx="5143536" cy="78581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3600" b="1" strike="sngStrike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Скругленный прямоугольник 19"/>
          <p:cNvSpPr/>
          <p:nvPr/>
        </p:nvSpPr>
        <p:spPr>
          <a:xfrm>
            <a:off x="3071802" y="3357562"/>
            <a:ext cx="5143536" cy="78581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3600" b="1" strike="sngStrike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seq concurrent="1" nextAc="seek">
              <p:cTn id="14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" fill="hold">
                      <p:stCondLst>
                        <p:cond delay="0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seq concurrent="1" nextAc="seek">
              <p:cTn id="20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" fill="hold">
                      <p:stCondLst>
                        <p:cond delay="0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  <p:bldLst>
      <p:bldP spid="17" grpId="0" animBg="1"/>
      <p:bldP spid="18" grpId="0" animBg="1"/>
      <p:bldP spid="19" grpId="0" animBg="1"/>
      <p:bldP spid="20" grpId="0" animBg="1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Буратино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Деревянный мальчик.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Печка Емели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Необычный вид транспорта, на котором герой русской народной сказки попал к царю во дворец.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Горошина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Что мешало спать принцессе?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2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3600" b="1" dirty="0" err="1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Заморочки</a:t>
            </a:r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из бочки»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«Двенадцать месяцев»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В какой сказке зимой собрали цветы?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rId2" action="ppaction://hlinksldjump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Меню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7" name="Группа 8"/>
          <p:cNvGrpSpPr/>
          <p:nvPr/>
        </p:nvGrpSpPr>
        <p:grpSpPr>
          <a:xfrm>
            <a:off x="1142976" y="571480"/>
            <a:ext cx="1000132" cy="1130892"/>
            <a:chOff x="1142976" y="571480"/>
            <a:chExt cx="1000132" cy="1130892"/>
          </a:xfrm>
        </p:grpSpPr>
        <p:pic>
          <p:nvPicPr>
            <p:cNvPr id="18434" name="Picture 2" descr="http://eslovnik.com/img/bochonok-s-medom.jpg"/>
            <p:cNvPicPr>
              <a:picLocks noChangeAspect="1" noChangeArrowheads="1"/>
            </p:cNvPicPr>
            <p:nvPr/>
          </p:nvPicPr>
          <p:blipFill>
            <a:blip r:embed="rId3" cstate="email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142976" y="571480"/>
              <a:ext cx="1000132" cy="1130892"/>
            </a:xfrm>
            <a:prstGeom prst="rect">
              <a:avLst/>
            </a:prstGeom>
            <a:noFill/>
          </p:spPr>
        </p:pic>
        <p:sp>
          <p:nvSpPr>
            <p:cNvPr id="8" name="Овал 7"/>
            <p:cNvSpPr/>
            <p:nvPr/>
          </p:nvSpPr>
          <p:spPr>
            <a:xfrm>
              <a:off x="1357290" y="1000108"/>
              <a:ext cx="571504" cy="357190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«Ситуация»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«У нас все дома»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Верно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«Кто там?»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3143240" y="2357430"/>
            <a:ext cx="4714908" cy="857256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3143240" y="2357430"/>
            <a:ext cx="4714908" cy="85725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«Дёрни за верёвочку,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дверь и откроется»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143240" y="2357430"/>
            <a:ext cx="4714908" cy="857256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428728" y="1357298"/>
            <a:ext cx="686554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Когда почтальон Печкин постучал в дверь, что ему ответили?</a:t>
            </a:r>
            <a:endParaRPr lang="ru-RU" sz="2800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seq concurrent="1" nextAc="seek">
              <p:cTn id="23" restart="whenNotActive" fill="hold" evtFilter="cancelBubble" nodeType="interactiveSeq">
                <p:stCondLst>
                  <p:cond evt="onClick" delay="0">
                    <p:tgtEl>
                      <p:spTgt spid="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" fill="hold">
                      <p:stCondLst>
                        <p:cond delay="0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7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48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58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«Ситуация»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Двое из ларца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Верно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Три собаки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Джинн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214414" y="1357298"/>
            <a:ext cx="7358114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Кто появлялся перед солдатом, когда он начинал высекать огонь с помощью огнива?</a:t>
            </a:r>
            <a:endParaRPr lang="ru-RU" sz="2800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seq concurrent="1" nextAc="seek">
              <p:cTn id="23" restart="whenNotActive" fill="hold" evtFilter="cancelBubble" nodeType="interactiveSeq">
                <p:stCondLst>
                  <p:cond evt="onClick" delay="0">
                    <p:tgtEl>
                      <p:spTgt spid="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" fill="hold">
                      <p:stCondLst>
                        <p:cond delay="0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7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48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58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«Ситуация»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Обручальное кольцо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Верно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Крылышки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Пропеллер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428728" y="1500174"/>
            <a:ext cx="686554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Что подарили эльфы </a:t>
            </a:r>
            <a:r>
              <a:rPr lang="ru-RU" sz="2800" dirty="0" err="1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Дюймовочке</a:t>
            </a:r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?</a:t>
            </a:r>
            <a:endParaRPr lang="ru-RU" sz="2800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seq concurrent="1" nextAc="seek">
              <p:cTn id="23" restart="whenNotActive" fill="hold" evtFilter="cancelBubble" nodeType="interactiveSeq">
                <p:stCondLst>
                  <p:cond evt="onClick" delay="0">
                    <p:tgtEl>
                      <p:spTgt spid="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" fill="hold">
                      <p:stCondLst>
                        <p:cond delay="0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7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48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58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«Ситуация»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Иван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Емеля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Верно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Степан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428728" y="1357298"/>
            <a:ext cx="686554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Сергей Михалков рассказывал о человеке огромного роста. Как его звали?</a:t>
            </a:r>
            <a:endParaRPr lang="ru-RU" sz="2800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seq concurrent="1" nextAc="seek">
              <p:cTn id="23" restart="whenNotActive" fill="hold" evtFilter="cancelBubble" nodeType="interactiveSeq">
                <p:stCondLst>
                  <p:cond evt="onClick" delay="0">
                    <p:tgtEl>
                      <p:spTgt spid="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" fill="hold">
                      <p:stCondLst>
                        <p:cond delay="0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7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48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58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«Ситуация»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Верно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err="1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Дарёнка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Настенька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Машенька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428728" y="1357298"/>
            <a:ext cx="686554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Как звали девочку из сказки </a:t>
            </a:r>
          </a:p>
          <a:p>
            <a:pPr algn="ctr"/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«Серебряное копытце»?</a:t>
            </a:r>
            <a:endParaRPr lang="ru-RU" sz="2800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seq concurrent="1" nextAc="seek">
              <p:cTn id="23" restart="whenNotActive" fill="hold" evtFilter="cancelBubble" nodeType="interactiveSeq">
                <p:stCondLst>
                  <p:cond evt="onClick" delay="0">
                    <p:tgtEl>
                      <p:spTgt spid="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" fill="hold">
                      <p:stCondLst>
                        <p:cond delay="0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7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48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58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«Ситуация»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«Курочка в серёжках»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3143240" y="4286256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rId2" action="ppaction://hlinksldjump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Меню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Ошибка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«Кошка в сапогах»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3143240" y="3429000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Верно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«Кот в сапогах»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143240" y="2571744"/>
            <a:ext cx="4714908" cy="64294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428728" y="1500174"/>
            <a:ext cx="686554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Как называется одна из сказок Ш. Перро?</a:t>
            </a:r>
            <a:endParaRPr lang="ru-RU" sz="2800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seq concurrent="1" nextAc="seek">
              <p:cTn id="23" restart="whenNotActive" fill="hold" evtFilter="cancelBubble" nodeType="interactiveSeq">
                <p:stCondLst>
                  <p:cond evt="onClick" delay="0">
                    <p:tgtEl>
                      <p:spTgt spid="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" fill="hold">
                      <p:stCondLst>
                        <p:cond delay="0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7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48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58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Буквы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Сели птицы на страницу,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Знают быль и небылицы.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Используемые источники:</a:t>
            </a:r>
            <a:endParaRPr lang="ru-RU" sz="3200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285852" y="1142984"/>
            <a:ext cx="7358114" cy="2214579"/>
          </a:xfrm>
        </p:spPr>
        <p:txBody>
          <a:bodyPr>
            <a:noAutofit/>
          </a:bodyPr>
          <a:lstStyle/>
          <a:p>
            <a:pPr>
              <a:lnSpc>
                <a:spcPct val="150000"/>
              </a:lnSpc>
              <a:buNone/>
            </a:pPr>
            <a:r>
              <a:rPr lang="ru-RU" sz="1600" dirty="0" err="1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Кутявина</a:t>
            </a: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С. В. Поурочные разработки по литературному чтению. 2 класс. М.: ВАКО, 2013 (В помощь школьному учителю)</a:t>
            </a:r>
          </a:p>
          <a:p>
            <a:pPr>
              <a:lnSpc>
                <a:spcPct val="150000"/>
              </a:lnSpc>
              <a:buNone/>
            </a:pP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Как выполнить приём </a:t>
            </a:r>
            <a:r>
              <a:rPr lang="ru-RU" sz="1600" dirty="0" err="1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сорбонка</a:t>
            </a: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? 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  <a:hlinkClick r:id="rId2"/>
              </a:rPr>
              <a:t>http://didaktor.ru/kak-vypolnit-priyom-sorbonka/</a:t>
            </a:r>
            <a:endParaRPr lang="ru-RU" sz="1600" dirty="0" smtClean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150000"/>
              </a:lnSpc>
              <a:buNone/>
            </a:pP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Фон 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  <a:hlinkClick r:id="rId3"/>
              </a:rPr>
              <a:t>http://english-study-cafe.ru/images/notebook4.jpg</a:t>
            </a: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>
              <a:lnSpc>
                <a:spcPct val="150000"/>
              </a:lnSpc>
              <a:buNone/>
            </a:pP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Пятачок 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  <a:hlinkClick r:id="rId4"/>
              </a:rPr>
              <a:t>http://img-fotki.yandex.ru/get/9496/16969765.1a2/0_7eaa1_cf4e7db7_M.png</a:t>
            </a:r>
            <a:endParaRPr lang="ru-RU" sz="1600" dirty="0" smtClean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150000"/>
              </a:lnSpc>
              <a:buNone/>
            </a:pP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Бочка </a:t>
            </a:r>
            <a:r>
              <a:rPr lang="en-US" sz="1600" dirty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  <a:hlinkClick r:id="rId5"/>
              </a:rPr>
              <a:t>http://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  <a:hlinkClick r:id="rId5"/>
              </a:rPr>
              <a:t>askpoint.org/wp-content/uploads/2011/07/bochonok-s-medom.jpg</a:t>
            </a: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dirty="0" smtClean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150000"/>
              </a:lnSpc>
              <a:buNone/>
            </a:pP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Фон </a:t>
            </a: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медали   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  <a:hlinkClick r:id="rId6"/>
              </a:rPr>
              <a:t>http://etc.usf.edu/presentations/backgrounds/abstract/abstract_31/33086s.jpg</a:t>
            </a: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>
              <a:lnSpc>
                <a:spcPct val="150000"/>
              </a:lnSpc>
              <a:buNone/>
            </a:pP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Звёздочка </a:t>
            </a:r>
            <a:r>
              <a:rPr lang="en-US" sz="1600" dirty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  <a:hlinkClick r:id="rId7"/>
              </a:rPr>
              <a:t>http://</a:t>
            </a:r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  <a:hlinkClick r:id="rId7"/>
              </a:rPr>
              <a:t>img1.liveinternet.ru/images/attach/c/3/75/543/75543209_large_97a88d260b65.png</a:t>
            </a:r>
            <a:r>
              <a:rPr lang="ru-RU" sz="16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трелка вправо 3">
            <a:hlinkClick r:id="" action="ppaction://hlinkshowjump?jump=lastslideviewed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Назад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4876434"/>
      </p:ext>
    </p:extLst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Чтение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Еду по грядам,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Рву без счёту,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А всё цело.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1785926"/>
            <a:ext cx="5715040" cy="2286016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Двойка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1785926"/>
            <a:ext cx="5715040" cy="228601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Шея длинная такая,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Хвост крючком,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И не секрет: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Любит всех она лентяев,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А её лентяи – нет!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1785926"/>
            <a:ext cx="5715040" cy="2286016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Мел и доска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Белый зайчик прыгает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по чёрному полю.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Книга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Хоть не шляпа, а с полями,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Не цветок, а с корешком.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Разговаривает с нами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Всем понятным языком.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2285984" y="714356"/>
            <a:ext cx="5143536" cy="50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«Угадай-ка»</a:t>
            </a:r>
            <a:endParaRPr lang="ru-RU" sz="3600" b="1" dirty="0"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Алфавит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На странице букваря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Тридцать три богатыря.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Мудрецов-богатырей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cs typeface="Times New Roman" pitchFamily="18" charset="0"/>
              </a:rPr>
              <a:t>Знает каждый грамотей.</a:t>
            </a:r>
            <a:endParaRPr lang="ru-RU" sz="2800" dirty="0">
              <a:solidFill>
                <a:schemeClr val="bg1">
                  <a:lumMod val="9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000232" y="2000240"/>
            <a:ext cx="5715040" cy="2071702"/>
          </a:xfrm>
          <a:prstGeom prst="round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трелка вправо 5">
            <a:hlinkClick r:id="" action="ppaction://hlinkshowjump?jump=nextslide"/>
          </p:cNvPr>
          <p:cNvSpPr/>
          <p:nvPr/>
        </p:nvSpPr>
        <p:spPr>
          <a:xfrm>
            <a:off x="6929454" y="5715016"/>
            <a:ext cx="1214446" cy="571504"/>
          </a:xfrm>
          <a:prstGeom prst="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Дальше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9" presetClass="exit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1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1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20000">
                                          <p:val>
                                            <p:fltVal val="0"/>
                                          </p:val>
                                        </p:tav>
                                        <p:tav tm="2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3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3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40000">
                                          <p:val>
                                            <p:strVal val="-ppt_h"/>
                                          </p:val>
                                        </p:tav>
                                        <p:tav tm="45000">
                                          <p:val>
                                            <p:strVal val="-0.92*ppt_h"/>
                                          </p:val>
                                        </p:tav>
                                        <p:tav tm="50000">
                                          <p:val>
                                            <p:strVal val="-0.71*ppt_h"/>
                                          </p:val>
                                        </p:tav>
                                        <p:tav tm="55000">
                                          <p:val>
                                            <p:strVal val="-0.38*ppt_h"/>
                                          </p:val>
                                        </p:tav>
                                        <p:tav tm="60000">
                                          <p:val>
                                            <p:fltVal val="0"/>
                                          </p:val>
                                        </p:tav>
                                        <p:tav tm="6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7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7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80000">
                                          <p:val>
                                            <p:strVal val="ppt_h"/>
                                          </p:val>
                                        </p:tav>
                                        <p:tav tm="85000">
                                          <p:val>
                                            <p:strVal val="0.92*ppt_h"/>
                                          </p:val>
                                        </p:tav>
                                        <p:tav tm="90000">
                                          <p:val>
                                            <p:strVal val="0.71*ppt_h"/>
                                          </p:val>
                                        </p:tav>
                                        <p:tav tm="95000">
                                          <p:val>
                                            <p:strVal val="0.38*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9" presetClass="entr" presetSubtype="5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Другая 194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953734"/>
      </a:hlink>
      <a:folHlink>
        <a:srgbClr val="632423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244</TotalTime>
  <Words>789</Words>
  <Application>Microsoft Office PowerPoint</Application>
  <PresentationFormat>Экран (4:3)</PresentationFormat>
  <Paragraphs>235</Paragraphs>
  <Slides>40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40</vt:i4>
      </vt:variant>
    </vt:vector>
  </HeadingPairs>
  <TitlesOfParts>
    <vt:vector size="41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Используемые источники: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Самое великое чудо на свете</dc:title>
  <dc:creator>Фокина Лидия Петровна</dc:creator>
  <cp:keywords>Интерактивная игра</cp:keywords>
  <cp:lastModifiedBy>User</cp:lastModifiedBy>
  <cp:revision>11</cp:revision>
  <dcterms:created xsi:type="dcterms:W3CDTF">2014-08-22T15:49:43Z</dcterms:created>
  <dcterms:modified xsi:type="dcterms:W3CDTF">2016-08-23T16:09:35Z</dcterms:modified>
</cp:coreProperties>
</file>

<file path=docProps/thumbnail.jpeg>
</file>